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46"/>
    <a:srgbClr val="E9F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92" autoAdjust="0"/>
  </p:normalViewPr>
  <p:slideViewPr>
    <p:cSldViewPr>
      <p:cViewPr>
        <p:scale>
          <a:sx n="77" d="100"/>
          <a:sy n="77" d="100"/>
        </p:scale>
        <p:origin x="-32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675990486371688"/>
          <c:y val="8.10810810810810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外食比例</c:v>
                </c:pt>
              </c:strCache>
            </c:strRef>
          </c:tx>
          <c:explosion val="25"/>
          <c:dPt>
            <c:idx val="0"/>
            <c:bubble3D val="0"/>
            <c:explosion val="9"/>
          </c:dPt>
          <c:dPt>
            <c:idx val="1"/>
            <c:bubble3D val="0"/>
            <c:explosion val="21"/>
          </c:dPt>
          <c:dPt>
            <c:idx val="2"/>
            <c:bubble3D val="0"/>
            <c:explosion val="0"/>
          </c:dPt>
          <c:cat>
            <c:strRef>
              <c:f>工作表1!$A$2:$A$4</c:f>
              <c:strCache>
                <c:ptCount val="3"/>
                <c:pt idx="0">
                  <c:v>一週5天14.7%</c:v>
                </c:pt>
                <c:pt idx="1">
                  <c:v>一週7天19.3%</c:v>
                </c:pt>
                <c:pt idx="2">
                  <c:v>其他66%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0.14699999999999999</c:v>
                </c:pt>
                <c:pt idx="1">
                  <c:v>0.193</c:v>
                </c:pt>
                <c:pt idx="2" formatCode="0%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465880654708335"/>
          <c:y val="0.22266510605093282"/>
          <c:w val="0.26022160826960228"/>
          <c:h val="0.66840320635596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3D809-D5C9-4DB9-93EE-E63CA8EB85A7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CAAB4-9B1E-46AD-82CE-98505E020A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5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外食人口大調查 全台</a:t>
            </a:r>
            <a:r>
              <a:rPr lang="en-US" altLang="zh-TW" dirty="0" smtClean="0"/>
              <a:t>330</a:t>
            </a:r>
            <a:r>
              <a:rPr lang="zh-TW" altLang="en-US" dirty="0" smtClean="0"/>
              <a:t>萬天天外食族逼近北縣總人口</a:t>
            </a:r>
          </a:p>
          <a:p>
            <a:r>
              <a:rPr lang="zh-TW" altLang="en-US" dirty="0" smtClean="0"/>
              <a:t>作者：徐仁全</a:t>
            </a:r>
          </a:p>
          <a:p>
            <a:r>
              <a:rPr lang="zh-TW" altLang="en-US" dirty="0" smtClean="0"/>
              <a:t>出處：</a:t>
            </a:r>
            <a:r>
              <a:rPr lang="en-US" altLang="zh-TW" dirty="0" smtClean="0"/>
              <a:t>2007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月號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遠見雜誌</a:t>
            </a:r>
            <a:r>
              <a:rPr lang="en-US" altLang="zh-TW" dirty="0" smtClean="0"/>
              <a:t>》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252</a:t>
            </a:r>
            <a:r>
              <a:rPr lang="zh-TW" altLang="en-US" dirty="0" smtClean="0"/>
              <a:t>期隨著工業化、都市化的演進，台灣的「老外族」正在逐步攀升。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    主計處統計，</a:t>
            </a:r>
            <a:r>
              <a:rPr lang="en-US" altLang="zh-TW" dirty="0" smtClean="0"/>
              <a:t>20</a:t>
            </a:r>
            <a:r>
              <a:rPr lang="zh-TW" altLang="en-US" dirty="0" smtClean="0"/>
              <a:t>年前，家庭外食消費金額只占食品消費支出的一成，但近三年來已增加到三成。也就是說，</a:t>
            </a:r>
            <a:r>
              <a:rPr lang="en-US" altLang="zh-TW" dirty="0" smtClean="0"/>
              <a:t>20</a:t>
            </a:r>
            <a:r>
              <a:rPr lang="zh-TW" altLang="en-US" dirty="0" smtClean="0"/>
              <a:t>年來，以家庭為單位的外食消費比重增加了兩成，顯示當「老外」的家庭及人口不斷在增加中。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    當台灣的飲食成為吸引外國觀光客的主要魅力時，</a:t>
            </a:r>
            <a:r>
              <a:rPr lang="en-US" altLang="zh-TW" dirty="0" smtClean="0"/>
              <a:t>2300</a:t>
            </a:r>
            <a:r>
              <a:rPr lang="zh-TW" altLang="en-US" dirty="0" smtClean="0"/>
              <a:t>萬個台灣人本身就是台灣飲食文化的最大支撐者。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330</a:t>
            </a:r>
            <a:r>
              <a:rPr lang="zh-TW" altLang="en-US" dirty="0" smtClean="0"/>
              <a:t>萬人天天在外用餐，主力層為</a:t>
            </a:r>
            <a:r>
              <a:rPr lang="en-US" altLang="zh-TW" dirty="0" smtClean="0"/>
              <a:t>35</a:t>
            </a:r>
            <a:r>
              <a:rPr lang="zh-TW" altLang="en-US" dirty="0" smtClean="0"/>
              <a:t>歲以下年輕人</a:t>
            </a:r>
          </a:p>
          <a:p>
            <a:r>
              <a:rPr lang="zh-TW" altLang="en-US" dirty="0" smtClean="0"/>
              <a:t>     根據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遠見</a:t>
            </a:r>
            <a:r>
              <a:rPr lang="en-US" altLang="zh-TW" dirty="0" smtClean="0"/>
              <a:t>》</a:t>
            </a:r>
            <a:r>
              <a:rPr lang="zh-TW" altLang="en-US" dirty="0" smtClean="0"/>
              <a:t>最新調查，國人外食比例已超過七成，達</a:t>
            </a:r>
            <a:r>
              <a:rPr lang="en-US" altLang="zh-TW" dirty="0" smtClean="0"/>
              <a:t>70.2</a:t>
            </a:r>
            <a:r>
              <a:rPr lang="zh-TW" altLang="en-US" dirty="0" smtClean="0"/>
              <a:t>％。其中，男性外食比例高於女性，達</a:t>
            </a:r>
            <a:r>
              <a:rPr lang="en-US" altLang="zh-TW" dirty="0" smtClean="0"/>
              <a:t>76.1</a:t>
            </a:r>
            <a:r>
              <a:rPr lang="zh-TW" altLang="en-US" dirty="0" smtClean="0"/>
              <a:t>％，比女性多</a:t>
            </a:r>
            <a:r>
              <a:rPr lang="en-US" altLang="zh-TW" dirty="0" smtClean="0"/>
              <a:t>11.7</a:t>
            </a:r>
            <a:r>
              <a:rPr lang="zh-TW" altLang="en-US" dirty="0" smtClean="0"/>
              <a:t>％。（見頁</a:t>
            </a:r>
            <a:r>
              <a:rPr lang="en-US" altLang="zh-TW" dirty="0" smtClean="0"/>
              <a:t>241</a:t>
            </a:r>
            <a:r>
              <a:rPr lang="zh-TW" altLang="en-US" dirty="0" smtClean="0"/>
              <a:t>表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    當問到一週內有幾天在外用餐時，回答</a:t>
            </a:r>
            <a:r>
              <a:rPr lang="en-US" altLang="zh-TW" dirty="0" smtClean="0"/>
              <a:t>5</a:t>
            </a:r>
            <a:r>
              <a:rPr lang="zh-TW" altLang="en-US" dirty="0" smtClean="0"/>
              <a:t>天的比例有</a:t>
            </a:r>
            <a:r>
              <a:rPr lang="en-US" altLang="zh-TW" dirty="0" smtClean="0"/>
              <a:t>14.7</a:t>
            </a:r>
            <a:r>
              <a:rPr lang="zh-TW" altLang="en-US" dirty="0" smtClean="0"/>
              <a:t>％，回答</a:t>
            </a:r>
            <a:r>
              <a:rPr lang="en-US" altLang="zh-TW" dirty="0" smtClean="0"/>
              <a:t>7</a:t>
            </a:r>
            <a:r>
              <a:rPr lang="zh-TW" altLang="en-US" dirty="0" smtClean="0"/>
              <a:t>天，也就是天天在外用餐的比例更達到</a:t>
            </a:r>
            <a:r>
              <a:rPr lang="en-US" altLang="zh-TW" dirty="0" smtClean="0"/>
              <a:t>19.3</a:t>
            </a:r>
            <a:r>
              <a:rPr lang="zh-TW" altLang="en-US" dirty="0" smtClean="0"/>
              <a:t>％，此數字也是一週外食天數中最高者，顯示接近</a:t>
            </a:r>
            <a:r>
              <a:rPr lang="en-US" altLang="zh-TW" dirty="0" smtClean="0"/>
              <a:t>1∕5</a:t>
            </a:r>
            <a:r>
              <a:rPr lang="zh-TW" altLang="en-US" dirty="0" smtClean="0"/>
              <a:t>的外食族天天都在外用餐，推估全台天天在外用餐的人數高達</a:t>
            </a:r>
            <a:r>
              <a:rPr lang="en-US" altLang="zh-TW" dirty="0" smtClean="0"/>
              <a:t>330</a:t>
            </a:r>
            <a:r>
              <a:rPr lang="zh-TW" altLang="en-US" dirty="0" smtClean="0"/>
              <a:t>萬人（以</a:t>
            </a:r>
            <a:r>
              <a:rPr lang="en-US" altLang="zh-TW" dirty="0" smtClean="0"/>
              <a:t>20</a:t>
            </a:r>
            <a:r>
              <a:rPr lang="zh-TW" altLang="en-US" dirty="0" smtClean="0"/>
              <a:t>歲以上人口、</a:t>
            </a:r>
            <a:r>
              <a:rPr lang="en-US" altLang="zh-TW" dirty="0" smtClean="0"/>
              <a:t>1709</a:t>
            </a:r>
            <a:r>
              <a:rPr lang="zh-TW" altLang="en-US" dirty="0" smtClean="0"/>
              <a:t>萬人推估），已接近台北縣的總人口數。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    以年齡來看，受訪者中天天皆外食者以</a:t>
            </a:r>
            <a:r>
              <a:rPr lang="en-US" altLang="zh-TW" dirty="0" smtClean="0"/>
              <a:t>20</a:t>
            </a:r>
            <a:r>
              <a:rPr lang="zh-TW" altLang="en-US" dirty="0" smtClean="0"/>
              <a:t>至</a:t>
            </a:r>
            <a:r>
              <a:rPr lang="en-US" altLang="zh-TW" dirty="0" smtClean="0"/>
              <a:t>34</a:t>
            </a:r>
            <a:r>
              <a:rPr lang="zh-TW" altLang="en-US" dirty="0" smtClean="0"/>
              <a:t>歲最普遍。特別是</a:t>
            </a:r>
            <a:r>
              <a:rPr lang="en-US" altLang="zh-TW" dirty="0" smtClean="0"/>
              <a:t>20</a:t>
            </a:r>
            <a:r>
              <a:rPr lang="zh-TW" altLang="en-US" dirty="0" smtClean="0"/>
              <a:t>到</a:t>
            </a:r>
            <a:r>
              <a:rPr lang="en-US" altLang="zh-TW" dirty="0" smtClean="0"/>
              <a:t>29</a:t>
            </a:r>
            <a:r>
              <a:rPr lang="zh-TW" altLang="en-US" dirty="0" smtClean="0"/>
              <a:t>歲的受訪者有超過三成五表示他們天天外食，顯示外食主力客層就在這群年輕學生、社會新鮮人及十年工作經驗以下的上班族群。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AAB4-9B1E-46AD-82CE-98505E020A6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97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CAAB4-9B1E-46AD-82CE-98505E020A6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3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D100C00-7D8B-46B6-BF5F-C1C32C920CDE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7F619AE-FE66-46C9-B17B-0F6C133AE4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376488"/>
            <a:ext cx="8229600" cy="976312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愛尚它</a:t>
            </a:r>
            <a:r>
              <a:rPr lang="en-US" sz="5400" b="1" baseline="30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®</a:t>
            </a:r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樂活蔬果精華粉末</a:t>
            </a:r>
            <a:endParaRPr lang="en-US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4876800" cy="67206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Isotonix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Greens</a:t>
            </a:r>
          </a:p>
          <a:p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838200" y="6058502"/>
            <a:ext cx="6400800" cy="58383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zh-TW" altLang="en-US" sz="2000" baseline="30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©</a:t>
            </a:r>
            <a:r>
              <a:rPr lang="zh-TW" alt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2013 </a:t>
            </a:r>
            <a:r>
              <a:rPr lang="zh-CN" alt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美安臺灣公司版權所有</a:t>
            </a:r>
            <a:endParaRPr lang="en-US" altLang="zh-CN" sz="20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zh-TW" alt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僅供內部教育訓練使用</a:t>
            </a:r>
            <a:endParaRPr lang="en-US" altLang="zh-TW" sz="20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zh-TW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紫花苜蓿草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紫花苜蓿草是一種多年生草本植</a:t>
            </a:r>
            <a:r>
              <a:rPr lang="zh-TW" altLang="en-US" dirty="0" smtClean="0"/>
              <a:t>物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提供營養給缺乏維生素和礦物質的人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幫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助維持消化道機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能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dirty="0" smtClean="0"/>
              <a:t>可</a:t>
            </a:r>
            <a:r>
              <a:rPr lang="zh-TW" altLang="en-US" dirty="0"/>
              <a:t>幫助維持消化道機能。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lfalfa_GM.jpg"/>
          <p:cNvPicPr>
            <a:picLocks noChangeAspect="1"/>
          </p:cNvPicPr>
          <p:nvPr/>
        </p:nvPicPr>
        <p:blipFill>
          <a:blip r:embed="rId2" cstate="print"/>
          <a:srcRect l="6452" t="15782" b="6478"/>
          <a:stretch>
            <a:fillRect/>
          </a:stretch>
        </p:blipFill>
        <p:spPr>
          <a:xfrm>
            <a:off x="6705600" y="3831021"/>
            <a:ext cx="2438400" cy="3026979"/>
          </a:xfrm>
          <a:prstGeom prst="rect">
            <a:avLst/>
          </a:prstGeom>
        </p:spPr>
      </p:pic>
      <p:pic>
        <p:nvPicPr>
          <p:cNvPr id="21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irulina-Powder__64806_zoom.jpg"/>
          <p:cNvPicPr>
            <a:picLocks noChangeAspect="1"/>
          </p:cNvPicPr>
          <p:nvPr/>
        </p:nvPicPr>
        <p:blipFill>
          <a:blip r:embed="rId2" cstate="print"/>
          <a:srcRect l="6667" t="5103" r="10833" b="8096"/>
          <a:stretch>
            <a:fillRect/>
          </a:stretch>
        </p:blipFill>
        <p:spPr>
          <a:xfrm>
            <a:off x="5502166" y="4572000"/>
            <a:ext cx="3641834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螺旋藻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288"/>
            <a:ext cx="8229600" cy="4325112"/>
          </a:xfrm>
        </p:spPr>
        <p:txBody>
          <a:bodyPr>
            <a:normAutofit/>
          </a:bodyPr>
          <a:lstStyle/>
          <a:p>
            <a:r>
              <a:rPr lang="zh-TW" altLang="en-US" dirty="0"/>
              <a:t>含有葉綠素、</a:t>
            </a:r>
            <a:r>
              <a:rPr lang="en-US" dirty="0"/>
              <a:t>β-</a:t>
            </a:r>
            <a:r>
              <a:rPr lang="zh-TW" altLang="en-US" dirty="0"/>
              <a:t>胡蘿蔔素及</a:t>
            </a:r>
            <a:r>
              <a:rPr lang="en-US" dirty="0"/>
              <a:t>γ-</a:t>
            </a:r>
            <a:r>
              <a:rPr lang="zh-TW" altLang="en-US" dirty="0"/>
              <a:t>次亞麻油酸（</a:t>
            </a:r>
            <a:r>
              <a:rPr lang="en-US" dirty="0" smtClean="0"/>
              <a:t>GLA)</a:t>
            </a:r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葉綠素與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β-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胡蘿蔔素皆是為人所知的抗氧化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物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dirty="0"/>
              <a:t>葉黃素，能維護視力健</a:t>
            </a:r>
            <a:r>
              <a:rPr lang="zh-TW" altLang="en-US" dirty="0" smtClean="0"/>
              <a:t>康</a:t>
            </a:r>
            <a:endParaRPr lang="en-US" altLang="zh-TW" dirty="0" smtClean="0"/>
          </a:p>
          <a:p>
            <a:r>
              <a:rPr lang="zh-TW" altLang="en-US" dirty="0"/>
              <a:t>藻膽蛋白，能有助健康維</a:t>
            </a:r>
            <a:r>
              <a:rPr lang="zh-TW" altLang="en-US" dirty="0" smtClean="0"/>
              <a:t>持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綠藻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蘊</a:t>
            </a:r>
            <a:r>
              <a:rPr lang="zh-TW" altLang="en-US" dirty="0"/>
              <a:t>含了相當數量的植物營養素，能幫助健康維持。</a:t>
            </a:r>
            <a:endParaRPr lang="en-US" dirty="0"/>
          </a:p>
        </p:txBody>
      </p:sp>
      <p:pic>
        <p:nvPicPr>
          <p:cNvPr id="5" name="Picture 4" descr="chlorell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76718" y="2995757"/>
            <a:ext cx="2572038" cy="3286125"/>
          </a:xfrm>
          <a:prstGeom prst="rect">
            <a:avLst/>
          </a:prstGeom>
        </p:spPr>
      </p:pic>
      <p:pic>
        <p:nvPicPr>
          <p:cNvPr id="6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per-broccoli.jpg"/>
          <p:cNvPicPr>
            <a:picLocks noChangeAspect="1"/>
          </p:cNvPicPr>
          <p:nvPr/>
        </p:nvPicPr>
        <p:blipFill>
          <a:blip r:embed="rId2" cstate="print"/>
          <a:srcRect l="-5363" b="8824"/>
          <a:stretch>
            <a:fillRect/>
          </a:stretch>
        </p:blipFill>
        <p:spPr>
          <a:xfrm>
            <a:off x="6149651" y="4495800"/>
            <a:ext cx="2994349" cy="23622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綠花椰菜粉末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含異硫氰酸</a:t>
            </a:r>
            <a:r>
              <a:rPr lang="zh-TW" altLang="en-US" dirty="0" smtClean="0"/>
              <a:t>鹽</a:t>
            </a:r>
            <a:endParaRPr lang="en-US" altLang="zh-TW" dirty="0" smtClean="0"/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是一種抗氧化物，能幫助身體維持健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康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pb_1359119404.jpg"/>
          <p:cNvPicPr>
            <a:picLocks noChangeAspect="1"/>
          </p:cNvPicPr>
          <p:nvPr/>
        </p:nvPicPr>
        <p:blipFill>
          <a:blip r:embed="rId3" cstate="print"/>
          <a:srcRect t="37778" b="2222"/>
          <a:stretch>
            <a:fillRect/>
          </a:stretch>
        </p:blipFill>
        <p:spPr>
          <a:xfrm>
            <a:off x="3429000" y="5120640"/>
            <a:ext cx="2895600" cy="1737360"/>
          </a:xfrm>
          <a:prstGeom prst="rect">
            <a:avLst/>
          </a:prstGeom>
        </p:spPr>
      </p:pic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4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inach_powder.jpg"/>
          <p:cNvPicPr>
            <a:picLocks noChangeAspect="1"/>
          </p:cNvPicPr>
          <p:nvPr/>
        </p:nvPicPr>
        <p:blipFill>
          <a:blip r:embed="rId2" cstate="print"/>
          <a:srcRect l="-2081" r="-6667"/>
          <a:stretch>
            <a:fillRect/>
          </a:stretch>
        </p:blipFill>
        <p:spPr>
          <a:xfrm flipH="1">
            <a:off x="6096000" y="4648200"/>
            <a:ext cx="3048000" cy="2209800"/>
          </a:xfrm>
          <a:prstGeom prst="rect">
            <a:avLst/>
          </a:prstGeom>
        </p:spPr>
      </p:pic>
      <p:pic>
        <p:nvPicPr>
          <p:cNvPr id="6" name="Picture 5" descr="Spinach_2337460b.jpg"/>
          <p:cNvPicPr>
            <a:picLocks noChangeAspect="1"/>
          </p:cNvPicPr>
          <p:nvPr/>
        </p:nvPicPr>
        <p:blipFill>
          <a:blip r:embed="rId3" cstate="print"/>
          <a:srcRect l="11290" t="1938" r="10570"/>
          <a:stretch>
            <a:fillRect/>
          </a:stretch>
        </p:blipFill>
        <p:spPr>
          <a:xfrm>
            <a:off x="3232826" y="3657600"/>
            <a:ext cx="3015574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菠菜粉末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</a:t>
            </a:r>
            <a:r>
              <a:rPr lang="zh-TW" altLang="en-US" dirty="0"/>
              <a:t>以提供身體健康所必需的重要營養。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markettaiwan-1354515724_600.jpg"/>
          <p:cNvPicPr>
            <a:picLocks noChangeAspect="1"/>
          </p:cNvPicPr>
          <p:nvPr/>
        </p:nvPicPr>
        <p:blipFill>
          <a:blip r:embed="rId4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bbage-clean-FD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429000"/>
            <a:ext cx="43815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甘藍菜</a:t>
            </a:r>
            <a:r>
              <a:rPr lang="en-US" b="1" dirty="0"/>
              <a:t>(</a:t>
            </a:r>
            <a:r>
              <a:rPr lang="zh-TW" altLang="en-US" b="1" dirty="0"/>
              <a:t>高麗菜</a:t>
            </a:r>
            <a:r>
              <a:rPr lang="en-US" b="1" dirty="0"/>
              <a:t>)</a:t>
            </a:r>
            <a:r>
              <a:rPr lang="zh-TW" altLang="en-US" b="1" dirty="0"/>
              <a:t>粉末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像其他深色綠葉蔬菜，甘藍菜中含有多種促進健康的營養</a:t>
            </a:r>
            <a:r>
              <a:rPr lang="zh-TW" altLang="en-US" dirty="0" smtClean="0"/>
              <a:t>素</a:t>
            </a:r>
            <a:endParaRPr lang="en-US" altLang="zh-TW" dirty="0" smtClean="0"/>
          </a:p>
          <a:p>
            <a:r>
              <a:rPr lang="zh-TW" altLang="en-US" dirty="0"/>
              <a:t>含有硫代葡萄糖苷，可幫助維持消化道機能，調整體質，維持健</a:t>
            </a:r>
            <a:r>
              <a:rPr lang="zh-TW" altLang="en-US" dirty="0" smtClean="0"/>
              <a:t>康</a:t>
            </a:r>
            <a:endParaRPr lang="en-US" dirty="0"/>
          </a:p>
        </p:txBody>
      </p:sp>
      <p:pic>
        <p:nvPicPr>
          <p:cNvPr id="6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8229600" cy="1066800"/>
          </a:xfrm>
        </p:spPr>
        <p:txBody>
          <a:bodyPr>
            <a:noAutofit/>
          </a:bodyPr>
          <a:lstStyle/>
          <a:p>
            <a:r>
              <a:rPr lang="zh-TW" altLang="en-US" b="1" dirty="0"/>
              <a:t>愛尚它</a:t>
            </a:r>
            <a:r>
              <a:rPr lang="en-US" b="1" baseline="30000" dirty="0"/>
              <a:t>®</a:t>
            </a:r>
            <a:r>
              <a:rPr lang="zh-TW" altLang="en-US" b="1" dirty="0"/>
              <a:t>樂活蔬果精華粉</a:t>
            </a:r>
            <a:r>
              <a:rPr lang="zh-TW" altLang="en-US" b="1" dirty="0" smtClean="0"/>
              <a:t>末主</a:t>
            </a:r>
            <a:r>
              <a:rPr lang="zh-TW" altLang="en-US" b="1" dirty="0"/>
              <a:t>要好處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66288"/>
            <a:ext cx="6781800" cy="1962912"/>
          </a:xfrm>
        </p:spPr>
        <p:txBody>
          <a:bodyPr/>
          <a:lstStyle/>
          <a:p>
            <a:pPr lvl="0"/>
            <a:r>
              <a:rPr lang="zh-TW" altLang="en-US" dirty="0"/>
              <a:t>天然成分</a:t>
            </a:r>
            <a:endParaRPr lang="en-US" dirty="0"/>
          </a:p>
          <a:p>
            <a:pPr lvl="0"/>
            <a:r>
              <a:rPr lang="zh-TW" altLang="en-US" dirty="0"/>
              <a:t>提供身體需要的健康營養素</a:t>
            </a:r>
            <a:endParaRPr lang="en-US" dirty="0"/>
          </a:p>
          <a:p>
            <a:pPr lvl="0"/>
            <a:r>
              <a:rPr lang="zh-TW" altLang="en-US" dirty="0"/>
              <a:t>維生素與礦物質來源</a:t>
            </a:r>
            <a:endParaRPr lang="en-US" dirty="0"/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/>
              <a:t>關於愛尚</a:t>
            </a:r>
            <a:r>
              <a:rPr lang="zh-TW" altLang="en-US" b="1" dirty="0" smtClean="0"/>
              <a:t>它</a:t>
            </a:r>
            <a:r>
              <a:rPr lang="en-US" altLang="zh-TW" b="1" baseline="30000" dirty="0" smtClean="0"/>
              <a:t>®</a:t>
            </a:r>
            <a:r>
              <a:rPr lang="zh-TW" altLang="en-US" b="1" dirty="0" smtClean="0"/>
              <a:t>樂</a:t>
            </a:r>
            <a:r>
              <a:rPr lang="zh-TW" altLang="en-US" b="1" dirty="0"/>
              <a:t>活蔬果精華粉末的常見問題：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6688"/>
            <a:ext cx="8229600" cy="4325112"/>
          </a:xfrm>
        </p:spPr>
        <p:txBody>
          <a:bodyPr>
            <a:normAutofit/>
          </a:bodyPr>
          <a:lstStyle/>
          <a:p>
            <a:r>
              <a:rPr lang="zh-TW" altLang="en-US" b="1" dirty="0"/>
              <a:t>素食者或全素者能夠飲用愛尚它</a:t>
            </a:r>
            <a:r>
              <a:rPr lang="en-US" b="1" baseline="30000" dirty="0"/>
              <a:t>®</a:t>
            </a:r>
            <a:r>
              <a:rPr lang="zh-TW" altLang="en-US" b="1" dirty="0"/>
              <a:t>樂活蔬果精華粉末嗎？</a:t>
            </a:r>
            <a:endParaRPr lang="en-US" dirty="0"/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可以。愛尚它</a:t>
            </a:r>
            <a:r>
              <a:rPr lang="en-US" altLang="zh-TW" baseline="30000" dirty="0">
                <a:solidFill>
                  <a:schemeClr val="accent2">
                    <a:lumMod val="50000"/>
                  </a:schemeClr>
                </a:solidFill>
              </a:rPr>
              <a:t>®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樂活蔬果精華粉末可以加入任何素食或是全素的飲食中。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b="1" dirty="0"/>
              <a:t>孩童可以飲用愛尚</a:t>
            </a:r>
            <a:r>
              <a:rPr lang="zh-TW" altLang="en-US" b="1" dirty="0" smtClean="0"/>
              <a:t>它</a:t>
            </a:r>
            <a:r>
              <a:rPr lang="en-US" altLang="zh-TW" baseline="30000" dirty="0"/>
              <a:t>®</a:t>
            </a:r>
            <a:r>
              <a:rPr lang="zh-TW" altLang="en-US" b="1" dirty="0" smtClean="0"/>
              <a:t>樂</a:t>
            </a:r>
            <a:r>
              <a:rPr lang="zh-TW" altLang="en-US" b="1" dirty="0"/>
              <a:t>活蔬果精華粉末嗎？</a:t>
            </a:r>
            <a:endParaRPr lang="en-US" dirty="0"/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本項產品適用於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歲以上的成年人。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常見問題：</a:t>
            </a:r>
            <a:r>
              <a:rPr lang="en-US" dirty="0" smtClean="0"/>
              <a:t> (</a:t>
            </a:r>
            <a:r>
              <a:rPr lang="zh-TW" altLang="en-US" dirty="0" smtClean="0"/>
              <a:t>續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需要空腹飲用愛尚</a:t>
            </a:r>
            <a:r>
              <a:rPr lang="zh-TW" altLang="en-US" b="1" dirty="0" smtClean="0"/>
              <a:t>它</a:t>
            </a:r>
            <a:r>
              <a:rPr lang="en-US" altLang="zh-TW" baseline="30000" dirty="0"/>
              <a:t>®</a:t>
            </a:r>
            <a:r>
              <a:rPr lang="zh-TW" altLang="en-US" b="1" dirty="0" smtClean="0"/>
              <a:t>樂</a:t>
            </a:r>
            <a:r>
              <a:rPr lang="zh-TW" altLang="en-US" b="1" dirty="0"/>
              <a:t>活蔬果精華粉末嗎？</a:t>
            </a:r>
            <a:endParaRPr lang="en-US" dirty="0"/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是的，空腹飲用愛尚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它</a:t>
            </a:r>
            <a:r>
              <a:rPr lang="en-US" altLang="zh-TW" baseline="30000" dirty="0">
                <a:solidFill>
                  <a:schemeClr val="accent2">
                    <a:lumMod val="50000"/>
                  </a:schemeClr>
                </a:solidFill>
              </a:rPr>
              <a:t>®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樂活蔬果精華粉末吸收效果尤佳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愛尚</a:t>
            </a:r>
            <a:r>
              <a:rPr lang="zh-TW" altLang="en-US" b="1" dirty="0" smtClean="0"/>
              <a:t>它</a:t>
            </a:r>
            <a:r>
              <a:rPr lang="en-US" altLang="zh-TW" b="1" baseline="30000" dirty="0" smtClean="0"/>
              <a:t>®</a:t>
            </a:r>
            <a:r>
              <a:rPr lang="zh-TW" altLang="en-US" b="1" dirty="0" smtClean="0"/>
              <a:t>樂</a:t>
            </a:r>
            <a:r>
              <a:rPr lang="zh-TW" altLang="en-US" b="1" dirty="0"/>
              <a:t>活蔬果精華粉末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5410200" cy="3048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産品代碼</a:t>
            </a:r>
            <a:r>
              <a:rPr lang="en-US" altLang="zh-TW" dirty="0">
                <a:latin typeface="+mn-ea"/>
              </a:rPr>
              <a:t>: T14140</a:t>
            </a:r>
          </a:p>
          <a:p>
            <a:r>
              <a:rPr lang="zh-TW" altLang="en-US" dirty="0">
                <a:latin typeface="+mn-ea"/>
              </a:rPr>
              <a:t>容量</a:t>
            </a:r>
            <a:r>
              <a:rPr lang="en-US" altLang="zh-TW" dirty="0">
                <a:latin typeface="+mn-ea"/>
              </a:rPr>
              <a:t>: 300</a:t>
            </a:r>
            <a:r>
              <a:rPr lang="zh-TW" altLang="en-US" dirty="0">
                <a:latin typeface="+mn-ea"/>
              </a:rPr>
              <a:t>公克</a:t>
            </a:r>
          </a:p>
          <a:p>
            <a:r>
              <a:rPr lang="zh-TW" altLang="en-US" dirty="0">
                <a:latin typeface="+mn-ea"/>
              </a:rPr>
              <a:t>份量</a:t>
            </a:r>
            <a:r>
              <a:rPr lang="en-US" altLang="zh-TW" dirty="0">
                <a:latin typeface="+mn-ea"/>
              </a:rPr>
              <a:t>: 30</a:t>
            </a:r>
            <a:r>
              <a:rPr lang="zh-TW" altLang="en-US" dirty="0">
                <a:latin typeface="+mn-ea"/>
              </a:rPr>
              <a:t>份</a:t>
            </a:r>
          </a:p>
          <a:p>
            <a:r>
              <a:rPr lang="zh-CN" altLang="en-US" dirty="0">
                <a:latin typeface="+mn-ea"/>
              </a:rPr>
              <a:t>超連鎖</a:t>
            </a:r>
            <a:r>
              <a:rPr lang="en-US" baseline="30000" dirty="0">
                <a:latin typeface="+mn-ea"/>
              </a:rPr>
              <a:t>®</a:t>
            </a:r>
            <a:r>
              <a:rPr lang="zh-CN" altLang="en-US" dirty="0">
                <a:latin typeface="+mn-ea"/>
              </a:rPr>
              <a:t>成本價</a:t>
            </a:r>
            <a:r>
              <a:rPr lang="en-US" altLang="zh-TW" dirty="0" smtClean="0">
                <a:latin typeface="+mn-ea"/>
              </a:rPr>
              <a:t>: </a:t>
            </a:r>
            <a:r>
              <a:rPr lang="en-US" altLang="zh-TW" dirty="0" smtClean="0">
                <a:latin typeface="+mn-ea"/>
              </a:rPr>
              <a:t>NT$1,000</a:t>
            </a:r>
            <a:endParaRPr lang="en-US" altLang="zh-TW" dirty="0">
              <a:latin typeface="+mn-ea"/>
            </a:endParaRPr>
          </a:p>
          <a:p>
            <a:r>
              <a:rPr lang="zh-TW" altLang="en-US" dirty="0">
                <a:latin typeface="+mn-ea"/>
              </a:rPr>
              <a:t>建議零售價</a:t>
            </a:r>
            <a:r>
              <a:rPr lang="en-US" altLang="zh-TW" dirty="0">
                <a:latin typeface="+mn-ea"/>
              </a:rPr>
              <a:t>: </a:t>
            </a:r>
            <a:r>
              <a:rPr lang="en-US" altLang="zh-TW" dirty="0" smtClean="0">
                <a:latin typeface="+mn-ea"/>
              </a:rPr>
              <a:t>NT$1,400</a:t>
            </a:r>
            <a:endParaRPr lang="en-US" altLang="zh-TW" dirty="0">
              <a:latin typeface="+mn-ea"/>
            </a:endParaRPr>
          </a:p>
          <a:p>
            <a:r>
              <a:rPr lang="en-US" altLang="zh-TW" dirty="0">
                <a:latin typeface="+mn-ea"/>
              </a:rPr>
              <a:t>BV: </a:t>
            </a:r>
            <a:r>
              <a:rPr lang="en-US" altLang="zh-TW" dirty="0" smtClean="0">
                <a:latin typeface="+mn-ea"/>
              </a:rPr>
              <a:t>18.00</a:t>
            </a:r>
            <a:endParaRPr lang="en-US" altLang="zh-TW" dirty="0">
              <a:latin typeface="+mn-ea"/>
            </a:endParaRPr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2014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latin typeface="+mn-ea"/>
                <a:ea typeface="+mn-ea"/>
              </a:rPr>
              <a:t>330</a:t>
            </a:r>
            <a:r>
              <a:rPr lang="zh-TW" altLang="en-US" b="1" dirty="0">
                <a:latin typeface="+mn-ea"/>
                <a:ea typeface="+mn-ea"/>
              </a:rPr>
              <a:t>萬人天天在外用餐</a:t>
            </a:r>
            <a:r>
              <a:rPr lang="zh-TW" altLang="en-US" b="1" dirty="0" smtClean="0">
                <a:latin typeface="+mn-ea"/>
                <a:ea typeface="+mn-ea"/>
              </a:rPr>
              <a:t>，為</a:t>
            </a:r>
            <a:r>
              <a:rPr lang="en-US" altLang="zh-TW" b="1" dirty="0">
                <a:latin typeface="+mn-ea"/>
                <a:ea typeface="+mn-ea"/>
              </a:rPr>
              <a:t>35</a:t>
            </a:r>
            <a:r>
              <a:rPr lang="zh-TW" altLang="en-US" b="1" dirty="0">
                <a:latin typeface="+mn-ea"/>
                <a:ea typeface="+mn-ea"/>
              </a:rPr>
              <a:t>歲以下年輕人最普遍</a:t>
            </a:r>
            <a:br>
              <a:rPr lang="zh-TW" altLang="en-US" b="1" dirty="0">
                <a:latin typeface="+mn-ea"/>
                <a:ea typeface="+mn-ea"/>
              </a:rPr>
            </a:b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209397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根據</a:t>
            </a:r>
            <a:r>
              <a:rPr lang="en-US" altLang="zh-TW" dirty="0" smtClean="0"/>
              <a:t>2007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月號 遠見雜誌刊載的外食調查</a:t>
            </a:r>
            <a:endParaRPr lang="en-US" altLang="zh-TW" dirty="0" smtClean="0"/>
          </a:p>
          <a:p>
            <a:r>
              <a:rPr lang="zh-TW" altLang="en-US" dirty="0" smtClean="0"/>
              <a:t>國人</a:t>
            </a:r>
            <a:r>
              <a:rPr lang="zh-TW" altLang="en-US" dirty="0"/>
              <a:t>外食比例已超過七成，達</a:t>
            </a:r>
            <a:r>
              <a:rPr lang="en-US" altLang="zh-TW" dirty="0"/>
              <a:t>70.2</a:t>
            </a:r>
            <a:r>
              <a:rPr lang="zh-TW" altLang="en-US" dirty="0" smtClean="0"/>
              <a:t>％。</a:t>
            </a:r>
            <a:endParaRPr lang="en-US" altLang="zh-TW" dirty="0" smtClean="0"/>
          </a:p>
          <a:p>
            <a:r>
              <a:rPr lang="zh-TW" altLang="en-US" dirty="0" smtClean="0"/>
              <a:t>一週</a:t>
            </a:r>
            <a:r>
              <a:rPr lang="en-US" altLang="zh-TW" dirty="0" smtClean="0"/>
              <a:t>5</a:t>
            </a:r>
            <a:r>
              <a:rPr lang="zh-TW" altLang="en-US" dirty="0"/>
              <a:t>天的比例有</a:t>
            </a:r>
            <a:r>
              <a:rPr lang="en-US" altLang="zh-TW" dirty="0"/>
              <a:t>14.7</a:t>
            </a:r>
            <a:r>
              <a:rPr lang="zh-TW" altLang="en-US" dirty="0" smtClean="0"/>
              <a:t>％。</a:t>
            </a:r>
            <a:endParaRPr lang="en-US" altLang="zh-TW" dirty="0" smtClean="0"/>
          </a:p>
          <a:p>
            <a:r>
              <a:rPr lang="zh-TW" altLang="en-US" dirty="0"/>
              <a:t>一週</a:t>
            </a:r>
            <a:r>
              <a:rPr lang="en-US" altLang="zh-TW" dirty="0" smtClean="0"/>
              <a:t>7</a:t>
            </a:r>
            <a:r>
              <a:rPr lang="zh-TW" altLang="en-US" dirty="0" smtClean="0"/>
              <a:t>天的</a:t>
            </a:r>
            <a:r>
              <a:rPr lang="zh-TW" altLang="en-US" dirty="0"/>
              <a:t>比例更達到</a:t>
            </a:r>
            <a:r>
              <a:rPr lang="en-US" altLang="zh-TW" dirty="0"/>
              <a:t>19.3</a:t>
            </a:r>
            <a:r>
              <a:rPr lang="zh-TW" altLang="en-US" dirty="0" smtClean="0"/>
              <a:t>％。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4800" y="5092005"/>
            <a:ext cx="8458200" cy="13849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/>
            </a:lvl1pPr>
            <a:lvl2pPr marL="658368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>
                <a:solidFill>
                  <a:schemeClr val="accent2"/>
                </a:solidFill>
              </a:defRPr>
            </a:lvl2pPr>
            <a:lvl3pPr marL="923544" indent="-219456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>
                <a:solidFill>
                  <a:schemeClr val="accent1"/>
                </a:solidFill>
              </a:defRPr>
            </a:lvl3pPr>
            <a:lvl4pPr marL="1179576" indent="-201168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>
                <a:solidFill>
                  <a:schemeClr val="accent1"/>
                </a:solidFill>
              </a:defRPr>
            </a:lvl4pPr>
            <a:lvl5pPr marL="138988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>
                <a:solidFill>
                  <a:schemeClr val="accent3"/>
                </a:solidFill>
              </a:defRPr>
            </a:lvl5pPr>
            <a:lvl6pPr marL="1609344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>
                <a:solidFill>
                  <a:schemeClr val="accent3"/>
                </a:solidFill>
              </a:defRPr>
            </a:lvl6pPr>
            <a:lvl7pPr marL="182880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>
                <a:solidFill>
                  <a:schemeClr val="accent3"/>
                </a:solidFill>
              </a:defRPr>
            </a:lvl7pPr>
            <a:lvl8pPr marL="202996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>
                <a:solidFill>
                  <a:schemeClr val="accent3"/>
                </a:solidFill>
              </a:defRPr>
            </a:lvl8pPr>
            <a:lvl9pPr marL="224028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baseline="0">
                <a:solidFill>
                  <a:schemeClr val="accent3"/>
                </a:solidFill>
              </a:defRPr>
            </a:lvl9pPr>
          </a:lstStyle>
          <a:p>
            <a:r>
              <a:rPr lang="zh-TW" altLang="en-US" dirty="0"/>
              <a:t>主計處統計，</a:t>
            </a:r>
            <a:r>
              <a:rPr lang="en-US" altLang="zh-TW" dirty="0" smtClean="0"/>
              <a:t>20</a:t>
            </a:r>
            <a:r>
              <a:rPr lang="zh-TW" altLang="en-US" dirty="0" smtClean="0"/>
              <a:t>多年前</a:t>
            </a:r>
            <a:r>
              <a:rPr lang="zh-TW" altLang="en-US" dirty="0"/>
              <a:t>，家庭外食消費金額只占食品消費支出的一成</a:t>
            </a:r>
            <a:r>
              <a:rPr lang="zh-TW" altLang="en-US" dirty="0" smtClean="0"/>
              <a:t>，至</a:t>
            </a:r>
            <a:r>
              <a:rPr lang="en-US" altLang="zh-TW" dirty="0" smtClean="0"/>
              <a:t>2007</a:t>
            </a:r>
            <a:r>
              <a:rPr lang="zh-TW" altLang="en-US" dirty="0" smtClean="0"/>
              <a:t>年已</a:t>
            </a:r>
            <a:r>
              <a:rPr lang="zh-TW" altLang="en-US" dirty="0"/>
              <a:t>增加到三成。</a:t>
            </a:r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322893304"/>
              </p:ext>
            </p:extLst>
          </p:nvPr>
        </p:nvGraphicFramePr>
        <p:xfrm>
          <a:off x="4648200" y="2667000"/>
          <a:ext cx="40806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4" cstate="print"/>
          <a:srcRect l="1304" t="27391" b="30870"/>
          <a:stretch>
            <a:fillRect/>
          </a:stretch>
        </p:blipFill>
        <p:spPr>
          <a:xfrm>
            <a:off x="304800" y="6249883"/>
            <a:ext cx="1257761" cy="5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29102" r="1926" b="18833"/>
          <a:stretch/>
        </p:blipFill>
        <p:spPr bwMode="auto">
          <a:xfrm>
            <a:off x="152400" y="3581400"/>
            <a:ext cx="8875986" cy="28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4114800" cy="10668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+mn-ea"/>
                <a:ea typeface="+mn-ea"/>
              </a:rPr>
              <a:t>外食的選擇有</a:t>
            </a:r>
            <a:r>
              <a:rPr lang="zh-TW" altLang="en-US" b="1" dirty="0">
                <a:latin typeface="+mn-ea"/>
                <a:ea typeface="+mn-ea"/>
              </a:rPr>
              <a:t>哪</a:t>
            </a:r>
            <a:r>
              <a:rPr lang="zh-TW" altLang="en-US" b="1" dirty="0" smtClean="0">
                <a:latin typeface="+mn-ea"/>
                <a:ea typeface="+mn-ea"/>
              </a:rPr>
              <a:t>些</a:t>
            </a:r>
            <a:r>
              <a:rPr lang="en-US" altLang="zh-TW" b="1" dirty="0" smtClean="0">
                <a:latin typeface="+mn-ea"/>
                <a:ea typeface="+mn-ea"/>
              </a:rPr>
              <a:t>?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8600" y="1544581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簡餐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自助餐</a:t>
            </a:r>
            <a:endParaRPr lang="en-US" altLang="zh-TW" sz="2800" b="1" dirty="0" smtClean="0"/>
          </a:p>
          <a:p>
            <a:r>
              <a:rPr lang="zh-TW" altLang="en-US" sz="2800" b="1" dirty="0"/>
              <a:t>鍋</a:t>
            </a:r>
            <a:r>
              <a:rPr lang="zh-TW" altLang="en-US" sz="2800" b="1" dirty="0" smtClean="0"/>
              <a:t>物</a:t>
            </a:r>
            <a:endParaRPr lang="en-US" altLang="zh-TW" sz="2800" b="1" dirty="0" smtClean="0"/>
          </a:p>
          <a:p>
            <a:r>
              <a:rPr lang="zh-TW" altLang="en-US" sz="2800" b="1" dirty="0"/>
              <a:t>定食</a:t>
            </a:r>
          </a:p>
        </p:txBody>
      </p:sp>
      <p:sp>
        <p:nvSpPr>
          <p:cNvPr id="6" name="爆炸 1 5"/>
          <p:cNvSpPr/>
          <p:nvPr/>
        </p:nvSpPr>
        <p:spPr>
          <a:xfrm rot="21287038">
            <a:off x="1521773" y="1528228"/>
            <a:ext cx="3089746" cy="17681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青菜在哪裡</a:t>
            </a:r>
            <a:r>
              <a:rPr lang="en-US" altLang="zh-TW" sz="3200" dirty="0" smtClean="0">
                <a:solidFill>
                  <a:schemeClr val="tx1"/>
                </a:solidFill>
              </a:rPr>
              <a:t>?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6124" y="762000"/>
            <a:ext cx="4401676" cy="2667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2008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年台灣營養學會</a:t>
            </a:r>
            <a:endParaRPr lang="en-US" altLang="zh-TW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外食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人口飲食習慣大調查</a:t>
            </a:r>
            <a:endParaRPr lang="en-US" altLang="zh-TW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僅有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3%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的受訪者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天會吃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到</a:t>
            </a:r>
            <a:endParaRPr lang="en-US" altLang="zh-TW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份蔬菜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份水果</a:t>
            </a:r>
            <a:endParaRPr lang="en-US" altLang="zh-TW" sz="2800" b="1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34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85" y="685800"/>
            <a:ext cx="6772275" cy="530303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667809" y="6267450"/>
            <a:ext cx="701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00"/>
                </a:solidFill>
              </a:rPr>
              <a:t>資料來源：衛生署台灣國民營養健康變遷調查結果 </a:t>
            </a:r>
            <a:r>
              <a:rPr lang="en-US" altLang="zh-TW" b="1" dirty="0" smtClean="0">
                <a:solidFill>
                  <a:srgbClr val="000000"/>
                </a:solidFill>
              </a:rPr>
              <a:t>1993-1996</a:t>
            </a:r>
            <a:endParaRPr lang="zh-TW" alt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76200" y="6058502"/>
            <a:ext cx="1524000" cy="6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629400" cy="537454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44009" y="6089171"/>
            <a:ext cx="701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00"/>
                </a:solidFill>
              </a:rPr>
              <a:t>資料來源：衛生署台灣國民營養健康變遷調查結果 </a:t>
            </a:r>
            <a:r>
              <a:rPr lang="en-US" altLang="zh-TW" b="1" dirty="0" smtClean="0">
                <a:solidFill>
                  <a:srgbClr val="000000"/>
                </a:solidFill>
              </a:rPr>
              <a:t>1993-1996</a:t>
            </a:r>
            <a:endParaRPr lang="zh-TW" alt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228600" y="6058502"/>
            <a:ext cx="1524000" cy="6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愛尚</a:t>
            </a:r>
            <a:r>
              <a:rPr lang="zh-TW" altLang="en-US" b="1" dirty="0" smtClean="0"/>
              <a:t>它</a:t>
            </a:r>
            <a:r>
              <a:rPr lang="en-US" altLang="zh-TW" b="1" baseline="30000" dirty="0" smtClean="0"/>
              <a:t>®</a:t>
            </a:r>
            <a:r>
              <a:rPr lang="zh-TW" altLang="en-US" b="1" dirty="0" smtClean="0"/>
              <a:t>樂</a:t>
            </a:r>
            <a:r>
              <a:rPr lang="zh-TW" altLang="en-US" b="1" dirty="0"/>
              <a:t>活蔬果精華粉末的獨特之處</a:t>
            </a:r>
            <a:r>
              <a:rPr lang="zh-TW" altLang="en-US" b="1" dirty="0" smtClean="0"/>
              <a:t>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2286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愛</a:t>
            </a:r>
            <a:r>
              <a:rPr lang="zh-TW" altLang="en-US" dirty="0"/>
              <a:t>尚</a:t>
            </a:r>
            <a:r>
              <a:rPr lang="zh-TW" altLang="en-US" dirty="0" smtClean="0"/>
              <a:t>它</a:t>
            </a:r>
            <a:r>
              <a:rPr lang="en-US" altLang="zh-TW" baseline="30000" dirty="0"/>
              <a:t>®</a:t>
            </a:r>
            <a:r>
              <a:rPr lang="zh-TW" altLang="en-US" dirty="0" smtClean="0"/>
              <a:t>樂</a:t>
            </a:r>
            <a:r>
              <a:rPr lang="zh-TW" altLang="en-US" dirty="0"/>
              <a:t>活蔬果精華粉末是天然的植物產品，萃取自小麥草、大麥草、苜蓿草、螺旋藻、綠藻、綠花椰菜、菠菜與甘藍菜。愛尚</a:t>
            </a:r>
            <a:r>
              <a:rPr lang="zh-TW" altLang="en-US" dirty="0" smtClean="0"/>
              <a:t>它</a:t>
            </a:r>
            <a:r>
              <a:rPr lang="en-US" altLang="zh-TW" baseline="30000" dirty="0"/>
              <a:t>®</a:t>
            </a:r>
            <a:r>
              <a:rPr lang="zh-TW" altLang="en-US" dirty="0" smtClean="0"/>
              <a:t>樂</a:t>
            </a:r>
            <a:r>
              <a:rPr lang="zh-TW" altLang="en-US" dirty="0"/>
              <a:t>活蔬果精華粉末提供數種營養素，能調節生理機能，維持健康</a:t>
            </a:r>
            <a:r>
              <a:rPr lang="zh-TW" altLang="en-US" dirty="0" smtClean="0"/>
              <a:t>。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962400"/>
            <a:ext cx="6096000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愛尚它</a:t>
            </a:r>
            <a:r>
              <a:rPr lang="en-US" altLang="zh-TW" baseline="30000" dirty="0" smtClean="0"/>
              <a:t>®</a:t>
            </a:r>
            <a:r>
              <a:rPr lang="zh-TW" altLang="en-US" dirty="0" smtClean="0"/>
              <a:t>膳食營養補充品是以等滲透溶液方式傳輸。愛尚它</a:t>
            </a:r>
            <a:r>
              <a:rPr lang="en-US" altLang="zh-TW" baseline="30000" dirty="0"/>
              <a:t>®</a:t>
            </a:r>
            <a:r>
              <a:rPr lang="zh-TW" altLang="en-US" dirty="0" smtClean="0"/>
              <a:t>產品讓營養價值不易流失，有效率的獲得營養素。</a:t>
            </a:r>
            <a:endParaRPr lang="en-US" dirty="0" smtClean="0"/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13" y="38100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愛尚</a:t>
            </a:r>
            <a:r>
              <a:rPr lang="zh-TW" altLang="en-US" b="1" dirty="0" smtClean="0"/>
              <a:t>它</a:t>
            </a:r>
            <a:r>
              <a:rPr lang="en-US" altLang="zh-TW" b="1" baseline="30000" dirty="0" smtClean="0"/>
              <a:t>®</a:t>
            </a:r>
            <a:r>
              <a:rPr lang="zh-TW" altLang="en-US" b="1" dirty="0" smtClean="0"/>
              <a:t>樂</a:t>
            </a:r>
            <a:r>
              <a:rPr lang="zh-TW" altLang="en-US" b="1" dirty="0"/>
              <a:t>活蔬果精華粉末的主要成分</a:t>
            </a:r>
            <a:r>
              <a:rPr lang="zh-TW" altLang="en-US" b="1" dirty="0" smtClean="0"/>
              <a:t>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560637"/>
            <a:ext cx="2667000" cy="223996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小麥</a:t>
            </a:r>
            <a:r>
              <a:rPr lang="zh-TW" altLang="en-US" sz="2800" dirty="0" smtClean="0"/>
              <a:t>草</a:t>
            </a:r>
            <a:endParaRPr lang="en-US" altLang="zh-TW" sz="2800" dirty="0" smtClean="0"/>
          </a:p>
          <a:p>
            <a:r>
              <a:rPr lang="zh-TW" altLang="en-US" sz="2800" dirty="0"/>
              <a:t>大麥</a:t>
            </a:r>
            <a:r>
              <a:rPr lang="zh-TW" altLang="en-US" sz="2800" dirty="0" smtClean="0"/>
              <a:t>草</a:t>
            </a:r>
            <a:endParaRPr lang="en-US" altLang="zh-TW" sz="2800" dirty="0" smtClean="0"/>
          </a:p>
          <a:p>
            <a:r>
              <a:rPr lang="zh-TW" altLang="en-US" sz="2800" dirty="0"/>
              <a:t>紫花</a:t>
            </a:r>
            <a:r>
              <a:rPr lang="zh-TW" altLang="en-US" sz="2800" dirty="0" smtClean="0"/>
              <a:t>苜</a:t>
            </a:r>
            <a:r>
              <a:rPr lang="zh-TW" altLang="en-US" sz="2800" dirty="0"/>
              <a:t>蓿</a:t>
            </a:r>
            <a:r>
              <a:rPr lang="zh-TW" altLang="en-US" sz="2800" dirty="0" smtClean="0"/>
              <a:t>草</a:t>
            </a:r>
            <a:endParaRPr lang="en-US" altLang="zh-TW" sz="2800" dirty="0" smtClean="0"/>
          </a:p>
          <a:p>
            <a:r>
              <a:rPr lang="zh-TW" altLang="en-US" sz="2800" dirty="0" smtClean="0"/>
              <a:t>螺</a:t>
            </a:r>
            <a:r>
              <a:rPr lang="zh-TW" altLang="en-US" sz="2800" dirty="0"/>
              <a:t>旋</a:t>
            </a:r>
            <a:r>
              <a:rPr lang="zh-TW" altLang="en-US" sz="2800" dirty="0" smtClean="0"/>
              <a:t>藻</a:t>
            </a:r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554224"/>
            <a:ext cx="3505200" cy="209397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綠</a:t>
            </a:r>
            <a:r>
              <a:rPr lang="zh-TW" altLang="en-US" sz="2800" dirty="0" smtClean="0"/>
              <a:t>藻</a:t>
            </a:r>
            <a:endParaRPr lang="en-US" altLang="zh-TW" sz="2800" dirty="0" smtClean="0"/>
          </a:p>
          <a:p>
            <a:r>
              <a:rPr lang="zh-TW" altLang="en-US" sz="2800" dirty="0"/>
              <a:t>綠花椰</a:t>
            </a:r>
            <a:r>
              <a:rPr lang="zh-TW" altLang="en-US" sz="2800" dirty="0" smtClean="0"/>
              <a:t>菜粉末</a:t>
            </a:r>
            <a:endParaRPr lang="en-US" sz="2800" dirty="0" smtClean="0"/>
          </a:p>
          <a:p>
            <a:r>
              <a:rPr lang="zh-TW" altLang="en-US" sz="2800" dirty="0"/>
              <a:t>菠</a:t>
            </a:r>
            <a:r>
              <a:rPr lang="zh-TW" altLang="en-US" sz="2800" dirty="0" smtClean="0"/>
              <a:t>菜</a:t>
            </a:r>
            <a:r>
              <a:rPr lang="zh-TW" altLang="en-US" sz="2800" dirty="0"/>
              <a:t>粉</a:t>
            </a:r>
            <a:r>
              <a:rPr lang="zh-TW" altLang="en-US" sz="2800" dirty="0" smtClean="0"/>
              <a:t>末</a:t>
            </a:r>
            <a:endParaRPr lang="en-US" altLang="zh-TW" sz="2800" dirty="0" smtClean="0"/>
          </a:p>
          <a:p>
            <a:r>
              <a:rPr lang="zh-TW" altLang="en-US" sz="2800" dirty="0" smtClean="0"/>
              <a:t>甘</a:t>
            </a:r>
            <a:r>
              <a:rPr lang="zh-TW" altLang="en-US" sz="2800" dirty="0"/>
              <a:t>藍</a:t>
            </a:r>
            <a:r>
              <a:rPr lang="zh-TW" altLang="en-US" sz="2800" dirty="0" smtClean="0"/>
              <a:t>菜</a:t>
            </a:r>
            <a:r>
              <a:rPr lang="zh-TW" altLang="en-US" sz="2800" dirty="0"/>
              <a:t>粉</a:t>
            </a:r>
            <a:r>
              <a:rPr lang="zh-TW" altLang="en-US" sz="2800" dirty="0" smtClean="0"/>
              <a:t>末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1561" y="5181600"/>
            <a:ext cx="636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6"/>
                </a:solidFill>
              </a:rPr>
              <a:t>這些成分如何才能幫助您維持健康</a:t>
            </a:r>
            <a:r>
              <a:rPr lang="en-US" altLang="zh-TW" sz="2800" b="1" dirty="0" smtClean="0">
                <a:solidFill>
                  <a:schemeClr val="accent6"/>
                </a:solidFill>
              </a:rPr>
              <a:t>?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wa-pszeniczna.jpg"/>
          <p:cNvPicPr>
            <a:picLocks noChangeAspect="1"/>
          </p:cNvPicPr>
          <p:nvPr/>
        </p:nvPicPr>
        <p:blipFill>
          <a:blip r:embed="rId2" cstate="print"/>
          <a:srcRect l="12800" t="4955" r="6800"/>
          <a:stretch>
            <a:fillRect/>
          </a:stretch>
        </p:blipFill>
        <p:spPr>
          <a:xfrm>
            <a:off x="4953000" y="3558369"/>
            <a:ext cx="4191000" cy="3299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小麥草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蘊含豐富的葉綠</a:t>
            </a:r>
            <a:r>
              <a:rPr lang="zh-TW" altLang="en-US" dirty="0" smtClean="0"/>
              <a:t>素</a:t>
            </a:r>
            <a:endParaRPr lang="en-US" altLang="zh-TW" dirty="0" smtClean="0"/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葉綠素有促進健康的功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能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dirty="0"/>
              <a:t>幫助消</a:t>
            </a:r>
            <a:r>
              <a:rPr lang="zh-TW" altLang="en-US" dirty="0" smtClean="0"/>
              <a:t>化</a:t>
            </a:r>
            <a:endParaRPr lang="en-US" altLang="zh-TW" dirty="0" smtClean="0"/>
          </a:p>
          <a:p>
            <a:r>
              <a:rPr lang="zh-TW" altLang="en-US" dirty="0" smtClean="0"/>
              <a:t>增</a:t>
            </a:r>
            <a:r>
              <a:rPr lang="zh-TW" altLang="en-US" dirty="0"/>
              <a:t>強體</a:t>
            </a:r>
            <a:r>
              <a:rPr lang="zh-TW" altLang="en-US" dirty="0" smtClean="0"/>
              <a:t>力</a:t>
            </a:r>
            <a:endParaRPr lang="en-US" altLang="zh-TW" dirty="0" smtClean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916_zoom1.jpg"/>
          <p:cNvPicPr>
            <a:picLocks noChangeAspect="1"/>
          </p:cNvPicPr>
          <p:nvPr/>
        </p:nvPicPr>
        <p:blipFill>
          <a:blip r:embed="rId2" cstate="print"/>
          <a:srcRect l="10000" t="3333" r="14722" b="7222"/>
          <a:stretch>
            <a:fillRect/>
          </a:stretch>
        </p:blipFill>
        <p:spPr>
          <a:xfrm>
            <a:off x="6193971" y="3352800"/>
            <a:ext cx="2950029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大麥草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9424"/>
            <a:ext cx="8229600" cy="4325112"/>
          </a:xfrm>
        </p:spPr>
        <p:txBody>
          <a:bodyPr>
            <a:normAutofit/>
          </a:bodyPr>
          <a:lstStyle/>
          <a:p>
            <a:r>
              <a:rPr lang="zh-TW" altLang="en-US" dirty="0"/>
              <a:t>含健康身體每天需要的抗氧化物與營養</a:t>
            </a:r>
            <a:r>
              <a:rPr lang="zh-TW" altLang="en-US" dirty="0" smtClean="0"/>
              <a:t>素</a:t>
            </a:r>
            <a:endParaRPr lang="en-US" altLang="zh-TW" dirty="0" smtClean="0"/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含有葉綠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素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含有數種具抗氧化作用的營養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素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dirty="0"/>
              <a:t>吸收來自土壤的營養素，對於人</a:t>
            </a:r>
            <a:r>
              <a:rPr lang="zh-TW" altLang="en-US" dirty="0" smtClean="0"/>
              <a:t>類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飲</a:t>
            </a:r>
            <a:r>
              <a:rPr lang="zh-TW" altLang="en-US" dirty="0"/>
              <a:t>食有很大的益處。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7" descr="markettaiwan-1354515724_600.jpg"/>
          <p:cNvPicPr>
            <a:picLocks noChangeAspect="1"/>
          </p:cNvPicPr>
          <p:nvPr/>
        </p:nvPicPr>
        <p:blipFill>
          <a:blip r:embed="rId3" cstate="print"/>
          <a:srcRect l="1304" t="27391" b="30870"/>
          <a:stretch>
            <a:fillRect/>
          </a:stretch>
        </p:blipFill>
        <p:spPr>
          <a:xfrm>
            <a:off x="419561" y="6058502"/>
            <a:ext cx="1524000" cy="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4">
      <a:dk1>
        <a:srgbClr val="000000"/>
      </a:dk1>
      <a:lt1>
        <a:sysClr val="window" lastClr="FFFFFF"/>
      </a:lt1>
      <a:dk2>
        <a:srgbClr val="76A676"/>
      </a:dk2>
      <a:lt2>
        <a:srgbClr val="EAEBDE"/>
      </a:lt2>
      <a:accent1>
        <a:srgbClr val="527D55"/>
      </a:accent1>
      <a:accent2>
        <a:srgbClr val="B0CCB0"/>
      </a:accent2>
      <a:accent3>
        <a:srgbClr val="A0E59B"/>
      </a:accent3>
      <a:accent4>
        <a:srgbClr val="C0BEAF"/>
      </a:accent4>
      <a:accent5>
        <a:srgbClr val="CEC597"/>
      </a:accent5>
      <a:accent6>
        <a:srgbClr val="92D050"/>
      </a:accent6>
      <a:hlink>
        <a:srgbClr val="92D050"/>
      </a:hlink>
      <a:folHlink>
        <a:srgbClr val="CFE4C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280</TotalTime>
  <Words>1608</Words>
  <Application>Microsoft Office PowerPoint</Application>
  <PresentationFormat>On-screen Show (4:3)</PresentationFormat>
  <Paragraphs>101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愛尚它®樂活蔬果精華粉末</vt:lpstr>
      <vt:lpstr>330萬人天天在外用餐，為35歲以下年輕人最普遍 </vt:lpstr>
      <vt:lpstr>外食的選擇有哪些?</vt:lpstr>
      <vt:lpstr>PowerPoint Presentation</vt:lpstr>
      <vt:lpstr>PowerPoint Presentation</vt:lpstr>
      <vt:lpstr>愛尚它®樂活蔬果精華粉末的獨特之處？</vt:lpstr>
      <vt:lpstr>愛尚它®樂活蔬果精華粉末的主要成分：</vt:lpstr>
      <vt:lpstr>小麥草</vt:lpstr>
      <vt:lpstr>大麥草</vt:lpstr>
      <vt:lpstr>紫花苜蓿草</vt:lpstr>
      <vt:lpstr>螺旋藻 </vt:lpstr>
      <vt:lpstr>綠藻</vt:lpstr>
      <vt:lpstr>綠花椰菜粉末 </vt:lpstr>
      <vt:lpstr>菠菜粉末</vt:lpstr>
      <vt:lpstr>甘藍菜(高麗菜)粉末</vt:lpstr>
      <vt:lpstr>愛尚它®樂活蔬果精華粉末主要好處</vt:lpstr>
      <vt:lpstr>關於愛尚它®樂活蔬果精華粉末的常見問題：</vt:lpstr>
      <vt:lpstr>常見問題： (續)</vt:lpstr>
      <vt:lpstr>愛尚它®樂活蔬果精華粉末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Isotonix Greens</dc:title>
  <dc:creator>camilliat</dc:creator>
  <cp:lastModifiedBy>Nancy Fang</cp:lastModifiedBy>
  <cp:revision>44</cp:revision>
  <dcterms:created xsi:type="dcterms:W3CDTF">2013-04-05T13:21:45Z</dcterms:created>
  <dcterms:modified xsi:type="dcterms:W3CDTF">2015-12-31T16:39:50Z</dcterms:modified>
</cp:coreProperties>
</file>